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8" r:id="rId3"/>
    <p:sldId id="259" r:id="rId4"/>
    <p:sldId id="262" r:id="rId5"/>
    <p:sldId id="260" r:id="rId6"/>
    <p:sldId id="264" r:id="rId7"/>
    <p:sldId id="269" r:id="rId8"/>
    <p:sldId id="268" r:id="rId9"/>
    <p:sldId id="257" r:id="rId10"/>
    <p:sldId id="273" r:id="rId11"/>
    <p:sldId id="271" r:id="rId12"/>
    <p:sldId id="274"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94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284" y="-108"/>
      </p:cViewPr>
      <p:guideLst>
        <p:guide orient="horz" pos="2160"/>
        <p:guide pos="2880"/>
      </p:guideLst>
    </p:cSldViewPr>
  </p:slideViewPr>
  <p:notesTextViewPr>
    <p:cViewPr>
      <p:scale>
        <a:sx n="1" d="1"/>
        <a:sy n="1" d="1"/>
      </p:scale>
      <p:origin x="0" y="0"/>
    </p:cViewPr>
  </p:notesTextViewPr>
  <p:notesViewPr>
    <p:cSldViewPr>
      <p:cViewPr varScale="1">
        <p:scale>
          <a:sx n="58" d="100"/>
          <a:sy n="58" d="100"/>
        </p:scale>
        <p:origin x="-271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2F6D159-36B9-4108-953B-0AEFCBC8E7BC}" type="datetimeFigureOut">
              <a:rPr lang="fr-CH" smtClean="0"/>
              <a:t>04.06.2013</a:t>
            </a:fld>
            <a:endParaRPr lang="fr-CH"/>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9EEE76-4E8A-44AC-B142-78D244BDA21C}" type="slidenum">
              <a:rPr lang="fr-CH" smtClean="0"/>
              <a:t>‹N°›</a:t>
            </a:fld>
            <a:endParaRPr lang="fr-CH"/>
          </a:p>
        </p:txBody>
      </p:sp>
    </p:spTree>
    <p:extLst>
      <p:ext uri="{BB962C8B-B14F-4D97-AF65-F5344CB8AC3E}">
        <p14:creationId xmlns:p14="http://schemas.microsoft.com/office/powerpoint/2010/main" val="349297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BAC34B-97B6-40B0-8059-2E4968917496}" type="datetimeFigureOut">
              <a:rPr lang="fr-CH" smtClean="0"/>
              <a:t>04.06.2013</a:t>
            </a:fld>
            <a:endParaRPr lang="fr-CH"/>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837250-07DD-4D96-9717-47F517224FF5}" type="slidenum">
              <a:rPr lang="fr-CH" smtClean="0"/>
              <a:t>‹N°›</a:t>
            </a:fld>
            <a:endParaRPr lang="fr-CH"/>
          </a:p>
        </p:txBody>
      </p:sp>
    </p:spTree>
    <p:extLst>
      <p:ext uri="{BB962C8B-B14F-4D97-AF65-F5344CB8AC3E}">
        <p14:creationId xmlns:p14="http://schemas.microsoft.com/office/powerpoint/2010/main" val="164355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1</a:t>
            </a:fld>
            <a:endParaRPr lang="fr-CH"/>
          </a:p>
        </p:txBody>
      </p:sp>
    </p:spTree>
    <p:extLst>
      <p:ext uri="{BB962C8B-B14F-4D97-AF65-F5344CB8AC3E}">
        <p14:creationId xmlns:p14="http://schemas.microsoft.com/office/powerpoint/2010/main" val="1351145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a:xfrm>
            <a:off x="685800" y="4343400"/>
            <a:ext cx="5983560" cy="4114800"/>
          </a:xfrm>
        </p:spPr>
        <p:txBody>
          <a:bodyPr/>
          <a:lstStyle/>
          <a:p>
            <a:r>
              <a:rPr lang="fr-CH" dirty="0" smtClean="0"/>
              <a:t>Le bois indigène, lequel a tout pour plaire. Alors que l'emploi d'autres matériaux de construction, comme le béton, a un impact considérable en termes d'émissions de gaz à effet de serre, le bois peut se targuer d'avoir un excellent bilan carbone. Lorsque, en plus, le choix est d'utiliser le bois indigène, ce sont les émissions de carbone liées au transport qui sont fortement diminuées. </a:t>
            </a:r>
          </a:p>
          <a:p>
            <a:r>
              <a:rPr lang="fr-CH" dirty="0" smtClean="0"/>
              <a:t>Utiliser un matériau indigène permet également de s'assurer que les conditions d'exploitation et de transformation respectent les normes environnementales les plus rigoureuses, contrairement à certains matériaux produits dans des contrées lointaines, où l'on ignore tout des conditions sociales et écologiques d'extraction et de production, qui, doit-on le rappeler, ne respectent pas toujours les principes du développement durable.</a:t>
            </a:r>
          </a:p>
          <a:p>
            <a:r>
              <a:rPr lang="fr-CH" dirty="0" smtClean="0"/>
              <a:t>La loi sur les forêts prévoit que le canton appuie les efforts tendant à l'utilisation du bois indigène et qu'il veille notamment à ce que les institutions cantonales favorisent l'utilisation du bois indigène comme matière première et source d'énergie. Selon son règlement d'application, les projets de construction émanant des pouvoirs publics doivent en principe comporter une variante bois présentée dans le cadre d'une étude de faisabilité comparative. Pourtant, dans les faits, combien d'ouvrages construisons-nous à Genève, en bois ? Quasiment aucun ! Pourquoi, alors que les bases légales sont claires et incitatives, l'Etat ne construit-il pas davantage de bâtiments en bois ? Telle est la question qui est posée par cette proposition de motion, et il est dès lors nécessaire de demander à l'Etat de nous donner des explications, en l'occurrence de nous rendre un rapport de ce qu'il fait et entend faire pour encourager l'utilisation du bois indigène dans la construction à Genève. </a:t>
            </a:r>
            <a:endParaRPr lang="fr-CH" dirty="0"/>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10</a:t>
            </a:fld>
            <a:endParaRPr lang="fr-CH"/>
          </a:p>
        </p:txBody>
      </p:sp>
    </p:spTree>
    <p:extLst>
      <p:ext uri="{BB962C8B-B14F-4D97-AF65-F5344CB8AC3E}">
        <p14:creationId xmlns:p14="http://schemas.microsoft.com/office/powerpoint/2010/main" val="1114787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11</a:t>
            </a:fld>
            <a:endParaRPr lang="fr-CH"/>
          </a:p>
        </p:txBody>
      </p:sp>
    </p:spTree>
    <p:extLst>
      <p:ext uri="{BB962C8B-B14F-4D97-AF65-F5344CB8AC3E}">
        <p14:creationId xmlns:p14="http://schemas.microsoft.com/office/powerpoint/2010/main" val="1749265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12</a:t>
            </a:fld>
            <a:endParaRPr lang="fr-CH"/>
          </a:p>
        </p:txBody>
      </p:sp>
    </p:spTree>
    <p:extLst>
      <p:ext uri="{BB962C8B-B14F-4D97-AF65-F5344CB8AC3E}">
        <p14:creationId xmlns:p14="http://schemas.microsoft.com/office/powerpoint/2010/main" val="1351145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2</a:t>
            </a:fld>
            <a:endParaRPr lang="fr-CH"/>
          </a:p>
        </p:txBody>
      </p:sp>
    </p:spTree>
    <p:extLst>
      <p:ext uri="{BB962C8B-B14F-4D97-AF65-F5344CB8AC3E}">
        <p14:creationId xmlns:p14="http://schemas.microsoft.com/office/powerpoint/2010/main" val="7149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3</a:t>
            </a:fld>
            <a:endParaRPr lang="fr-CH"/>
          </a:p>
        </p:txBody>
      </p:sp>
    </p:spTree>
    <p:extLst>
      <p:ext uri="{BB962C8B-B14F-4D97-AF65-F5344CB8AC3E}">
        <p14:creationId xmlns:p14="http://schemas.microsoft.com/office/powerpoint/2010/main" val="345045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4</a:t>
            </a:fld>
            <a:endParaRPr lang="fr-CH"/>
          </a:p>
        </p:txBody>
      </p:sp>
    </p:spTree>
    <p:extLst>
      <p:ext uri="{BB962C8B-B14F-4D97-AF65-F5344CB8AC3E}">
        <p14:creationId xmlns:p14="http://schemas.microsoft.com/office/powerpoint/2010/main" val="2955912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5</a:t>
            </a:fld>
            <a:endParaRPr lang="fr-CH"/>
          </a:p>
        </p:txBody>
      </p:sp>
    </p:spTree>
    <p:extLst>
      <p:ext uri="{BB962C8B-B14F-4D97-AF65-F5344CB8AC3E}">
        <p14:creationId xmlns:p14="http://schemas.microsoft.com/office/powerpoint/2010/main" val="55090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6</a:t>
            </a:fld>
            <a:endParaRPr lang="fr-CH"/>
          </a:p>
        </p:txBody>
      </p:sp>
    </p:spTree>
    <p:extLst>
      <p:ext uri="{BB962C8B-B14F-4D97-AF65-F5344CB8AC3E}">
        <p14:creationId xmlns:p14="http://schemas.microsoft.com/office/powerpoint/2010/main" val="93027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7</a:t>
            </a:fld>
            <a:endParaRPr lang="fr-CH"/>
          </a:p>
        </p:txBody>
      </p:sp>
    </p:spTree>
    <p:extLst>
      <p:ext uri="{BB962C8B-B14F-4D97-AF65-F5344CB8AC3E}">
        <p14:creationId xmlns:p14="http://schemas.microsoft.com/office/powerpoint/2010/main" val="3919893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8</a:t>
            </a:fld>
            <a:endParaRPr lang="fr-CH"/>
          </a:p>
        </p:txBody>
      </p:sp>
    </p:spTree>
    <p:extLst>
      <p:ext uri="{BB962C8B-B14F-4D97-AF65-F5344CB8AC3E}">
        <p14:creationId xmlns:p14="http://schemas.microsoft.com/office/powerpoint/2010/main" val="158636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H"/>
          </a:p>
        </p:txBody>
      </p:sp>
      <p:sp>
        <p:nvSpPr>
          <p:cNvPr id="4" name="Espace réservé du numéro de diapositive 3"/>
          <p:cNvSpPr>
            <a:spLocks noGrp="1"/>
          </p:cNvSpPr>
          <p:nvPr>
            <p:ph type="sldNum" sz="quarter" idx="10"/>
          </p:nvPr>
        </p:nvSpPr>
        <p:spPr/>
        <p:txBody>
          <a:bodyPr/>
          <a:lstStyle/>
          <a:p>
            <a:fld id="{4A837250-07DD-4D96-9717-47F517224FF5}" type="slidenum">
              <a:rPr lang="fr-CH" smtClean="0"/>
              <a:t>9</a:t>
            </a:fld>
            <a:endParaRPr lang="fr-CH"/>
          </a:p>
        </p:txBody>
      </p:sp>
    </p:spTree>
    <p:extLst>
      <p:ext uri="{BB962C8B-B14F-4D97-AF65-F5344CB8AC3E}">
        <p14:creationId xmlns:p14="http://schemas.microsoft.com/office/powerpoint/2010/main" val="325560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CH"/>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CH"/>
          </a:p>
        </p:txBody>
      </p:sp>
      <p:sp>
        <p:nvSpPr>
          <p:cNvPr id="4" name="Espace réservé de la date 3"/>
          <p:cNvSpPr>
            <a:spLocks noGrp="1"/>
          </p:cNvSpPr>
          <p:nvPr>
            <p:ph type="dt" sz="half" idx="10"/>
          </p:nvPr>
        </p:nvSpPr>
        <p:spPr/>
        <p:txBody>
          <a:bodyPr/>
          <a:lstStyle/>
          <a:p>
            <a:fld id="{9E0D433D-F49B-4E10-8431-46713874EB32}" type="datetimeFigureOut">
              <a:rPr lang="fr-CH" smtClean="0"/>
              <a:t>04.06.2013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1642243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9E0D433D-F49B-4E10-8431-46713874EB32}" type="datetimeFigureOut">
              <a:rPr lang="fr-CH" smtClean="0"/>
              <a:t>04.06.2013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287269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CH"/>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9E0D433D-F49B-4E10-8431-46713874EB32}" type="datetimeFigureOut">
              <a:rPr lang="fr-CH" smtClean="0"/>
              <a:t>04.06.2013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3118568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10"/>
          </p:nvPr>
        </p:nvSpPr>
        <p:spPr/>
        <p:txBody>
          <a:bodyPr/>
          <a:lstStyle/>
          <a:p>
            <a:fld id="{9E0D433D-F49B-4E10-8431-46713874EB32}" type="datetimeFigureOut">
              <a:rPr lang="fr-CH" smtClean="0"/>
              <a:t>04.06.2013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1396903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CH"/>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E0D433D-F49B-4E10-8431-46713874EB32}" type="datetimeFigureOut">
              <a:rPr lang="fr-CH" smtClean="0"/>
              <a:t>04.06.2013</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1066882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e la date 4"/>
          <p:cNvSpPr>
            <a:spLocks noGrp="1"/>
          </p:cNvSpPr>
          <p:nvPr>
            <p:ph type="dt" sz="half" idx="10"/>
          </p:nvPr>
        </p:nvSpPr>
        <p:spPr/>
        <p:txBody>
          <a:bodyPr/>
          <a:lstStyle/>
          <a:p>
            <a:fld id="{9E0D433D-F49B-4E10-8431-46713874EB32}" type="datetimeFigureOut">
              <a:rPr lang="fr-CH" smtClean="0"/>
              <a:t>04.06.2013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41829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CH"/>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7" name="Espace réservé de la date 6"/>
          <p:cNvSpPr>
            <a:spLocks noGrp="1"/>
          </p:cNvSpPr>
          <p:nvPr>
            <p:ph type="dt" sz="half" idx="10"/>
          </p:nvPr>
        </p:nvSpPr>
        <p:spPr/>
        <p:txBody>
          <a:bodyPr/>
          <a:lstStyle/>
          <a:p>
            <a:fld id="{9E0D433D-F49B-4E10-8431-46713874EB32}" type="datetimeFigureOut">
              <a:rPr lang="fr-CH" smtClean="0"/>
              <a:t>04.06.2013</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2231331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CH"/>
          </a:p>
        </p:txBody>
      </p:sp>
      <p:sp>
        <p:nvSpPr>
          <p:cNvPr id="3" name="Espace réservé de la date 2"/>
          <p:cNvSpPr>
            <a:spLocks noGrp="1"/>
          </p:cNvSpPr>
          <p:nvPr>
            <p:ph type="dt" sz="half" idx="10"/>
          </p:nvPr>
        </p:nvSpPr>
        <p:spPr/>
        <p:txBody>
          <a:bodyPr/>
          <a:lstStyle/>
          <a:p>
            <a:fld id="{9E0D433D-F49B-4E10-8431-46713874EB32}" type="datetimeFigureOut">
              <a:rPr lang="fr-CH" smtClean="0"/>
              <a:t>04.06.2013</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2289776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0D433D-F49B-4E10-8431-46713874EB32}" type="datetimeFigureOut">
              <a:rPr lang="fr-CH" smtClean="0"/>
              <a:t>04.06.2013</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3265040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CH"/>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D433D-F49B-4E10-8431-46713874EB32}" type="datetimeFigureOut">
              <a:rPr lang="fr-CH" smtClean="0"/>
              <a:t>04.06.2013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3353503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CH"/>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9E0D433D-F49B-4E10-8431-46713874EB32}" type="datetimeFigureOut">
              <a:rPr lang="fr-CH" smtClean="0"/>
              <a:t>04.06.2013</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C87D1627-6DE1-47F1-8860-267C65CADCFE}" type="slidenum">
              <a:rPr lang="fr-CH" smtClean="0"/>
              <a:t>‹N°›</a:t>
            </a:fld>
            <a:endParaRPr lang="fr-CH"/>
          </a:p>
        </p:txBody>
      </p:sp>
    </p:spTree>
    <p:extLst>
      <p:ext uri="{BB962C8B-B14F-4D97-AF65-F5344CB8AC3E}">
        <p14:creationId xmlns:p14="http://schemas.microsoft.com/office/powerpoint/2010/main" val="29897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CH"/>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H"/>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0D433D-F49B-4E10-8431-46713874EB32}" type="datetimeFigureOut">
              <a:rPr lang="fr-CH" smtClean="0"/>
              <a:t>04.06.2013</a:t>
            </a:fld>
            <a:endParaRPr lang="fr-CH"/>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7D1627-6DE1-47F1-8860-267C65CADCFE}" type="slidenum">
              <a:rPr lang="fr-CH" smtClean="0"/>
              <a:t>‹N°›</a:t>
            </a:fld>
            <a:endParaRPr lang="fr-CH"/>
          </a:p>
        </p:txBody>
      </p:sp>
    </p:spTree>
    <p:extLst>
      <p:ext uri="{BB962C8B-B14F-4D97-AF65-F5344CB8AC3E}">
        <p14:creationId xmlns:p14="http://schemas.microsoft.com/office/powerpoint/2010/main" val="43711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H"/>
          </a:p>
        </p:txBody>
      </p:sp>
      <p:sp>
        <p:nvSpPr>
          <p:cNvPr id="3" name="Sous-titre 2"/>
          <p:cNvSpPr>
            <a:spLocks noGrp="1"/>
          </p:cNvSpPr>
          <p:nvPr>
            <p:ph type="subTitle" idx="1"/>
          </p:nvPr>
        </p:nvSpPr>
        <p:spPr/>
        <p:txBody>
          <a:bodyPr/>
          <a:lstStyle/>
          <a:p>
            <a:endParaRPr lang="fr-CH"/>
          </a:p>
        </p:txBody>
      </p:sp>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6" name="ZoneTexte 5"/>
          <p:cNvSpPr txBox="1"/>
          <p:nvPr/>
        </p:nvSpPr>
        <p:spPr>
          <a:xfrm>
            <a:off x="-1" y="415770"/>
            <a:ext cx="8100392" cy="461665"/>
          </a:xfrm>
          <a:prstGeom prst="rect">
            <a:avLst/>
          </a:prstGeom>
          <a:solidFill>
            <a:schemeClr val="accent6">
              <a:lumMod val="20000"/>
              <a:lumOff val="80000"/>
            </a:schemeClr>
          </a:solidFill>
          <a:ln>
            <a:solidFill>
              <a:schemeClr val="bg2">
                <a:lumMod val="50000"/>
              </a:schemeClr>
            </a:solidFill>
          </a:ln>
        </p:spPr>
        <p:txBody>
          <a:bodyPr wrap="square" rtlCol="0">
            <a:spAutoFit/>
          </a:bodyPr>
          <a:lstStyle/>
          <a:p>
            <a:r>
              <a:rPr lang="fr-CH" sz="2400" b="1" dirty="0" smtClean="0"/>
              <a:t>Forum </a:t>
            </a:r>
            <a:r>
              <a:rPr lang="fr-CH" sz="2400" b="1" dirty="0" err="1" smtClean="0"/>
              <a:t>Lignum</a:t>
            </a:r>
            <a:r>
              <a:rPr lang="fr-CH" sz="2400" b="1" dirty="0" smtClean="0"/>
              <a:t> 28 mai 2013– </a:t>
            </a:r>
            <a:r>
              <a:rPr lang="fr-CH" sz="2400" b="1" dirty="0"/>
              <a:t>Intervention Christina </a:t>
            </a:r>
            <a:r>
              <a:rPr lang="fr-CH" sz="2400" b="1" dirty="0" smtClean="0"/>
              <a:t>Meissner</a:t>
            </a:r>
            <a:endParaRPr lang="fr-CH" sz="2400" b="1" dirty="0"/>
          </a:p>
        </p:txBody>
      </p:sp>
      <p:sp>
        <p:nvSpPr>
          <p:cNvPr id="7"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
        <p:nvSpPr>
          <p:cNvPr id="8" name="ZoneTexte 7"/>
          <p:cNvSpPr txBox="1"/>
          <p:nvPr/>
        </p:nvSpPr>
        <p:spPr>
          <a:xfrm>
            <a:off x="611560" y="1757173"/>
            <a:ext cx="5122531" cy="1077218"/>
          </a:xfrm>
          <a:prstGeom prst="rect">
            <a:avLst/>
          </a:prstGeom>
          <a:solidFill>
            <a:schemeClr val="accent6">
              <a:lumMod val="20000"/>
              <a:lumOff val="80000"/>
            </a:schemeClr>
          </a:solidFill>
          <a:ln>
            <a:solidFill>
              <a:schemeClr val="bg2">
                <a:lumMod val="50000"/>
              </a:schemeClr>
            </a:solidFill>
          </a:ln>
        </p:spPr>
        <p:txBody>
          <a:bodyPr wrap="square" rtlCol="0">
            <a:spAutoFit/>
          </a:bodyPr>
          <a:lstStyle/>
          <a:p>
            <a:r>
              <a:rPr lang="fr-CH" sz="3200" b="1" dirty="0" smtClean="0"/>
              <a:t>Construire en bois indigène,</a:t>
            </a:r>
          </a:p>
          <a:p>
            <a:r>
              <a:rPr lang="fr-CH" sz="3200" b="1" dirty="0" smtClean="0"/>
              <a:t>La nature montre l’exemple</a:t>
            </a:r>
          </a:p>
        </p:txBody>
      </p:sp>
    </p:spTree>
    <p:extLst>
      <p:ext uri="{BB962C8B-B14F-4D97-AF65-F5344CB8AC3E}">
        <p14:creationId xmlns:p14="http://schemas.microsoft.com/office/powerpoint/2010/main" val="630912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H" dirty="0" smtClean="0"/>
              <a:t>Motion 2023</a:t>
            </a:r>
            <a:endParaRPr lang="fr-CH" dirty="0"/>
          </a:p>
        </p:txBody>
      </p:sp>
      <p:sp>
        <p:nvSpPr>
          <p:cNvPr id="4" name="Espace réservé du texte 3"/>
          <p:cNvSpPr>
            <a:spLocks noGrp="1"/>
          </p:cNvSpPr>
          <p:nvPr>
            <p:ph type="body" sz="half" idx="2"/>
          </p:nvPr>
        </p:nvSpPr>
        <p:spPr>
          <a:xfrm>
            <a:off x="457200" y="1435100"/>
            <a:ext cx="3322712" cy="4691063"/>
          </a:xfrm>
        </p:spPr>
        <p:txBody>
          <a:bodyPr>
            <a:normAutofit fontScale="92500" lnSpcReduction="10000"/>
          </a:bodyPr>
          <a:lstStyle/>
          <a:p>
            <a:r>
              <a:rPr lang="fr-CH" b="1" dirty="0"/>
              <a:t>demandant d'encourager l'utilisation de bois indigène dans </a:t>
            </a:r>
            <a:r>
              <a:rPr lang="fr-CH" b="1" dirty="0" smtClean="0"/>
              <a:t>la construction</a:t>
            </a:r>
          </a:p>
          <a:p>
            <a:endParaRPr lang="fr-CH" b="1" dirty="0" smtClean="0"/>
          </a:p>
          <a:p>
            <a:r>
              <a:rPr lang="fr-CH" i="1" dirty="0" smtClean="0"/>
              <a:t>Proposition </a:t>
            </a:r>
            <a:r>
              <a:rPr lang="fr-CH" i="1" dirty="0"/>
              <a:t>présentée par les députés :</a:t>
            </a:r>
          </a:p>
          <a:p>
            <a:endParaRPr lang="fr-CH" i="1" dirty="0" smtClean="0"/>
          </a:p>
          <a:p>
            <a:r>
              <a:rPr lang="fr-CH" i="1" dirty="0" smtClean="0"/>
              <a:t>Mmes </a:t>
            </a:r>
            <a:r>
              <a:rPr lang="fr-CH" i="1" dirty="0"/>
              <a:t>et MM. </a:t>
            </a:r>
            <a:r>
              <a:rPr lang="fr-CH" b="1" i="1" dirty="0"/>
              <a:t>Christina Meissner, </a:t>
            </a:r>
            <a:r>
              <a:rPr lang="fr-CH" i="1" dirty="0" smtClean="0"/>
              <a:t>Stéphane Florey</a:t>
            </a:r>
            <a:r>
              <a:rPr lang="fr-CH" i="1" dirty="0"/>
              <a:t>, Patrick </a:t>
            </a:r>
            <a:r>
              <a:rPr lang="fr-CH" i="1" dirty="0" err="1"/>
              <a:t>Lussi</a:t>
            </a:r>
            <a:r>
              <a:rPr lang="fr-CH" i="1" dirty="0"/>
              <a:t>, Céline </a:t>
            </a:r>
            <a:r>
              <a:rPr lang="fr-CH" i="1" dirty="0" err="1"/>
              <a:t>Amaudruz</a:t>
            </a:r>
            <a:r>
              <a:rPr lang="fr-CH" i="1" dirty="0"/>
              <a:t>, </a:t>
            </a:r>
            <a:r>
              <a:rPr lang="fr-CH" i="1" dirty="0" smtClean="0"/>
              <a:t>Marc </a:t>
            </a:r>
            <a:r>
              <a:rPr lang="fr-CH" i="1" dirty="0" err="1" smtClean="0"/>
              <a:t>Falquet</a:t>
            </a:r>
            <a:r>
              <a:rPr lang="fr-CH" i="1" dirty="0"/>
              <a:t>, Antoine </a:t>
            </a:r>
            <a:r>
              <a:rPr lang="fr-CH" i="1" dirty="0" err="1"/>
              <a:t>Bertschy</a:t>
            </a:r>
            <a:r>
              <a:rPr lang="fr-CH" i="1" dirty="0"/>
              <a:t>, Eric </a:t>
            </a:r>
            <a:r>
              <a:rPr lang="fr-CH" i="1" dirty="0" err="1"/>
              <a:t>Leyvraz</a:t>
            </a:r>
            <a:r>
              <a:rPr lang="fr-CH" i="1" dirty="0"/>
              <a:t>, Christo</a:t>
            </a:r>
          </a:p>
          <a:p>
            <a:r>
              <a:rPr lang="it-IT" i="1" dirty="0"/>
              <a:t>Ivanov, Mauro Poggia, Roger Golay, </a:t>
            </a:r>
            <a:r>
              <a:rPr lang="it-IT" i="1" dirty="0" smtClean="0"/>
              <a:t>Thierry </a:t>
            </a:r>
            <a:r>
              <a:rPr lang="fr-CH" i="1" dirty="0" smtClean="0"/>
              <a:t>Cerutti</a:t>
            </a:r>
            <a:r>
              <a:rPr lang="fr-CH" i="1" dirty="0"/>
              <a:t>, Frédéric </a:t>
            </a:r>
            <a:r>
              <a:rPr lang="fr-CH" i="1" dirty="0" err="1"/>
              <a:t>Hohl</a:t>
            </a:r>
            <a:r>
              <a:rPr lang="fr-CH" i="1" dirty="0"/>
              <a:t>, Frédéric </a:t>
            </a:r>
            <a:r>
              <a:rPr lang="fr-CH" i="1" dirty="0" err="1"/>
              <a:t>Haldemann</a:t>
            </a:r>
            <a:r>
              <a:rPr lang="fr-CH" i="1" dirty="0"/>
              <a:t> </a:t>
            </a:r>
            <a:r>
              <a:rPr lang="fr-CH" i="1" dirty="0" smtClean="0"/>
              <a:t>et Serge </a:t>
            </a:r>
            <a:r>
              <a:rPr lang="fr-CH" i="1" dirty="0"/>
              <a:t>Dal </a:t>
            </a:r>
            <a:r>
              <a:rPr lang="fr-CH" i="1" dirty="0" err="1"/>
              <a:t>Busco</a:t>
            </a:r>
            <a:endParaRPr lang="fr-CH" i="1" dirty="0"/>
          </a:p>
          <a:p>
            <a:endParaRPr lang="fr-CH" i="1" dirty="0" smtClean="0"/>
          </a:p>
          <a:p>
            <a:endParaRPr lang="fr-CH" b="1" i="1" dirty="0" smtClean="0"/>
          </a:p>
          <a:p>
            <a:r>
              <a:rPr lang="fr-CH" b="1" i="1" dirty="0" smtClean="0"/>
              <a:t>Déposée 1er </a:t>
            </a:r>
            <a:r>
              <a:rPr lang="fr-CH" b="1" i="1" dirty="0"/>
              <a:t>septembre </a:t>
            </a:r>
            <a:r>
              <a:rPr lang="fr-CH" b="1" i="1" dirty="0" smtClean="0"/>
              <a:t>2011</a:t>
            </a:r>
          </a:p>
          <a:p>
            <a:endParaRPr lang="fr-CH" b="1" i="1" dirty="0" smtClean="0"/>
          </a:p>
          <a:p>
            <a:r>
              <a:rPr lang="fr-CH" b="1" i="1" dirty="0" smtClean="0"/>
              <a:t>Adoptée  à l’unanimité et renvoyée directement au Conseil d’Etat  </a:t>
            </a:r>
          </a:p>
          <a:p>
            <a:r>
              <a:rPr lang="fr-CH" b="1" i="1" dirty="0" smtClean="0"/>
              <a:t>le 16 </a:t>
            </a:r>
            <a:r>
              <a:rPr lang="fr-CH" b="1" i="1" dirty="0"/>
              <a:t>mars </a:t>
            </a:r>
            <a:r>
              <a:rPr lang="fr-CH" b="1" i="1" dirty="0" smtClean="0"/>
              <a:t>2012</a:t>
            </a:r>
          </a:p>
          <a:p>
            <a:endParaRPr lang="fr-CH" b="1" i="1" dirty="0"/>
          </a:p>
          <a:p>
            <a:r>
              <a:rPr lang="fr-CH" b="1" i="1" dirty="0" smtClean="0"/>
              <a:t>Réponse du Conseil d’Etat le 28 juin 2012</a:t>
            </a:r>
          </a:p>
          <a:p>
            <a:r>
              <a:rPr lang="fr-CH" b="1" i="1" dirty="0" smtClean="0"/>
              <a:t>Adoptée lors de la séance du Grand Conseil du 14 septembre 2012</a:t>
            </a:r>
          </a:p>
          <a:p>
            <a:endParaRPr lang="fr-CH" b="1" i="1" dirty="0"/>
          </a:p>
          <a:p>
            <a:endParaRPr lang="fr-CH" b="1" i="1" dirty="0"/>
          </a:p>
          <a:p>
            <a:endParaRPr lang="fr-CH" b="1" dirty="0"/>
          </a:p>
        </p:txBody>
      </p:sp>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7648" y="-21287"/>
            <a:ext cx="4466844" cy="6807708"/>
          </a:xfrm>
          <a:prstGeom prst="rect">
            <a:avLst/>
          </a:prstGeom>
        </p:spPr>
      </p:pic>
      <p:sp>
        <p:nvSpPr>
          <p:cNvPr id="6"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
        <p:nvSpPr>
          <p:cNvPr id="5" name="Rectangle 4"/>
          <p:cNvSpPr/>
          <p:nvPr/>
        </p:nvSpPr>
        <p:spPr>
          <a:xfrm>
            <a:off x="395536" y="3933056"/>
            <a:ext cx="3456384" cy="2160240"/>
          </a:xfrm>
          <a:prstGeom prst="rect">
            <a:avLst/>
          </a:prstGeom>
          <a:noFill/>
          <a:ln>
            <a:solidFill>
              <a:srgbClr val="2E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812522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CH" dirty="0"/>
          </a:p>
        </p:txBody>
      </p:sp>
      <p:sp>
        <p:nvSpPr>
          <p:cNvPr id="3" name="Espace réservé du contenu 2"/>
          <p:cNvSpPr>
            <a:spLocks noGrp="1"/>
          </p:cNvSpPr>
          <p:nvPr>
            <p:ph idx="1"/>
          </p:nvPr>
        </p:nvSpPr>
        <p:spPr/>
        <p:txBody>
          <a:bodyPr/>
          <a:lstStyle/>
          <a:p>
            <a:r>
              <a:rPr lang="fr-CH" dirty="0" smtClean="0"/>
              <a:t> </a:t>
            </a:r>
            <a:endParaRPr lang="fr-CH" dirty="0"/>
          </a:p>
        </p:txBody>
      </p:sp>
      <p:sp>
        <p:nvSpPr>
          <p:cNvPr id="4" name="Espace réservé du texte 3"/>
          <p:cNvSpPr>
            <a:spLocks noGrp="1"/>
          </p:cNvSpPr>
          <p:nvPr>
            <p:ph type="body" sz="half" idx="2"/>
          </p:nvPr>
        </p:nvSpPr>
        <p:spPr/>
        <p:txBody>
          <a:bodyPr/>
          <a:lstStyle/>
          <a:p>
            <a:endParaRPr lang="fr-CH" dirty="0"/>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8024" y="50292"/>
            <a:ext cx="4247388" cy="6807708"/>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2604" y="0"/>
            <a:ext cx="4247388" cy="6807708"/>
          </a:xfrm>
          <a:prstGeom prst="rect">
            <a:avLst/>
          </a:prstGeom>
        </p:spPr>
      </p:pic>
      <p:sp>
        <p:nvSpPr>
          <p:cNvPr id="6"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
        <p:nvSpPr>
          <p:cNvPr id="10" name="Ellipse 9"/>
          <p:cNvSpPr/>
          <p:nvPr/>
        </p:nvSpPr>
        <p:spPr>
          <a:xfrm>
            <a:off x="-28128" y="4077072"/>
            <a:ext cx="4464496" cy="2520280"/>
          </a:xfrm>
          <a:prstGeom prst="ellipse">
            <a:avLst/>
          </a:prstGeom>
          <a:noFill/>
          <a:ln w="57150">
            <a:solidFill>
              <a:srgbClr val="2E94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5" name="Rectangle 4"/>
          <p:cNvSpPr/>
          <p:nvPr/>
        </p:nvSpPr>
        <p:spPr>
          <a:xfrm>
            <a:off x="4788024" y="2996952"/>
            <a:ext cx="4104456" cy="10801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1367432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CH"/>
          </a:p>
        </p:txBody>
      </p:sp>
      <p:sp>
        <p:nvSpPr>
          <p:cNvPr id="3" name="Sous-titre 2"/>
          <p:cNvSpPr>
            <a:spLocks noGrp="1"/>
          </p:cNvSpPr>
          <p:nvPr>
            <p:ph type="subTitle" idx="1"/>
          </p:nvPr>
        </p:nvSpPr>
        <p:spPr/>
        <p:txBody>
          <a:bodyPr/>
          <a:lstStyle/>
          <a:p>
            <a:endParaRPr lang="fr-CH"/>
          </a:p>
        </p:txBody>
      </p:sp>
      <p:pic>
        <p:nvPicPr>
          <p:cNvPr id="5" name="Imag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9144001" cy="6858000"/>
          </a:xfrm>
          <a:prstGeom prst="rect">
            <a:avLst/>
          </a:prstGeom>
        </p:spPr>
      </p:pic>
      <p:sp>
        <p:nvSpPr>
          <p:cNvPr id="6" name="ZoneTexte 5"/>
          <p:cNvSpPr txBox="1"/>
          <p:nvPr/>
        </p:nvSpPr>
        <p:spPr>
          <a:xfrm>
            <a:off x="-1" y="415770"/>
            <a:ext cx="8100392" cy="461665"/>
          </a:xfrm>
          <a:prstGeom prst="rect">
            <a:avLst/>
          </a:prstGeom>
          <a:solidFill>
            <a:schemeClr val="accent6">
              <a:lumMod val="20000"/>
              <a:lumOff val="80000"/>
            </a:schemeClr>
          </a:solidFill>
          <a:ln>
            <a:solidFill>
              <a:schemeClr val="bg2">
                <a:lumMod val="50000"/>
              </a:schemeClr>
            </a:solidFill>
          </a:ln>
        </p:spPr>
        <p:txBody>
          <a:bodyPr wrap="square" rtlCol="0">
            <a:spAutoFit/>
          </a:bodyPr>
          <a:lstStyle/>
          <a:p>
            <a:r>
              <a:rPr lang="fr-CH" sz="2400" b="1" dirty="0" smtClean="0"/>
              <a:t>Forum </a:t>
            </a:r>
            <a:r>
              <a:rPr lang="fr-CH" sz="2400" b="1" dirty="0" err="1" smtClean="0"/>
              <a:t>Lignum</a:t>
            </a:r>
            <a:r>
              <a:rPr lang="fr-CH" sz="2400" b="1" dirty="0" smtClean="0"/>
              <a:t> 28 mai 2013– </a:t>
            </a:r>
            <a:r>
              <a:rPr lang="fr-CH" sz="2400" b="1" dirty="0"/>
              <a:t>Intervention Christina </a:t>
            </a:r>
            <a:r>
              <a:rPr lang="fr-CH" sz="2400" b="1" dirty="0" smtClean="0"/>
              <a:t>Meissner</a:t>
            </a:r>
            <a:endParaRPr lang="fr-CH" sz="2400" b="1" dirty="0"/>
          </a:p>
        </p:txBody>
      </p:sp>
      <p:sp>
        <p:nvSpPr>
          <p:cNvPr id="7"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sz="1400" b="1" dirty="0">
                <a:solidFill>
                  <a:schemeClr val="tx1"/>
                </a:solidFill>
              </a:rPr>
              <a:t>Image tirée du journal Pic-Vert Mai 2013</a:t>
            </a:r>
          </a:p>
        </p:txBody>
      </p:sp>
      <p:sp>
        <p:nvSpPr>
          <p:cNvPr id="8" name="ZoneTexte 7"/>
          <p:cNvSpPr txBox="1"/>
          <p:nvPr/>
        </p:nvSpPr>
        <p:spPr>
          <a:xfrm>
            <a:off x="1835696" y="1757173"/>
            <a:ext cx="5122531" cy="2554545"/>
          </a:xfrm>
          <a:prstGeom prst="rect">
            <a:avLst/>
          </a:prstGeom>
          <a:solidFill>
            <a:schemeClr val="accent6">
              <a:lumMod val="20000"/>
              <a:lumOff val="80000"/>
            </a:schemeClr>
          </a:solidFill>
          <a:ln>
            <a:solidFill>
              <a:schemeClr val="bg2">
                <a:lumMod val="50000"/>
              </a:schemeClr>
            </a:solidFill>
          </a:ln>
        </p:spPr>
        <p:txBody>
          <a:bodyPr wrap="square" rtlCol="0">
            <a:spAutoFit/>
          </a:bodyPr>
          <a:lstStyle/>
          <a:p>
            <a:pPr algn="ctr"/>
            <a:r>
              <a:rPr lang="fr-CH" sz="3200" b="1" dirty="0" smtClean="0"/>
              <a:t>La nature montre l’exemple</a:t>
            </a:r>
          </a:p>
          <a:p>
            <a:pPr algn="ctr"/>
            <a:r>
              <a:rPr lang="fr-CH" sz="3200" b="1" dirty="0" smtClean="0"/>
              <a:t>à nous de la suivre, </a:t>
            </a:r>
          </a:p>
          <a:p>
            <a:pPr algn="ctr"/>
            <a:r>
              <a:rPr lang="fr-CH" sz="3200" b="1" dirty="0" smtClean="0"/>
              <a:t>ici et maintenant, </a:t>
            </a:r>
          </a:p>
          <a:p>
            <a:pPr algn="ctr"/>
            <a:r>
              <a:rPr lang="fr-CH" sz="3200" b="1" dirty="0" smtClean="0"/>
              <a:t>pour construire </a:t>
            </a:r>
          </a:p>
          <a:p>
            <a:pPr algn="ctr"/>
            <a:r>
              <a:rPr lang="fr-CH" sz="3200" b="1" dirty="0" smtClean="0"/>
              <a:t>en </a:t>
            </a:r>
            <a:r>
              <a:rPr lang="fr-CH" sz="3200" b="1" dirty="0"/>
              <a:t>bois </a:t>
            </a:r>
            <a:r>
              <a:rPr lang="fr-CH" sz="3200" b="1" dirty="0" smtClean="0"/>
              <a:t>indigène !</a:t>
            </a:r>
          </a:p>
        </p:txBody>
      </p:sp>
    </p:spTree>
    <p:extLst>
      <p:ext uri="{BB962C8B-B14F-4D97-AF65-F5344CB8AC3E}">
        <p14:creationId xmlns:p14="http://schemas.microsoft.com/office/powerpoint/2010/main" val="20172427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417374" y="2643428"/>
            <a:ext cx="2451127" cy="367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395536" y="273049"/>
            <a:ext cx="5544616" cy="1202626"/>
          </a:xfrm>
          <a:solidFill>
            <a:schemeClr val="accent6">
              <a:lumMod val="20000"/>
              <a:lumOff val="80000"/>
            </a:schemeClr>
          </a:solidFill>
        </p:spPr>
        <p:txBody>
          <a:bodyPr>
            <a:noAutofit/>
          </a:bodyPr>
          <a:lstStyle/>
          <a:p>
            <a:r>
              <a:rPr lang="fr-CH" sz="3000" dirty="0" smtClean="0"/>
              <a:t>Un foyer en bois indigène: pour certains, un jeu de construction !</a:t>
            </a:r>
            <a:endParaRPr lang="fr-CH" sz="3000" dirty="0"/>
          </a:p>
        </p:txBody>
      </p:sp>
      <p:sp>
        <p:nvSpPr>
          <p:cNvPr id="4" name="Espace réservé du texte 3"/>
          <p:cNvSpPr>
            <a:spLocks noGrp="1"/>
          </p:cNvSpPr>
          <p:nvPr>
            <p:ph type="body" sz="half" idx="2"/>
          </p:nvPr>
        </p:nvSpPr>
        <p:spPr/>
        <p:txBody>
          <a:bodyPr/>
          <a:lstStyle/>
          <a:p>
            <a:endParaRPr lang="fr-CH" dirty="0"/>
          </a:p>
        </p:txBody>
      </p:sp>
      <p:sp>
        <p:nvSpPr>
          <p:cNvPr id="9"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pic>
        <p:nvPicPr>
          <p:cNvPr id="2052"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flipH="1">
            <a:off x="403411" y="1475675"/>
            <a:ext cx="6013960" cy="4844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520334" y="267164"/>
            <a:ext cx="3351685" cy="2513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296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CH"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49956" y="332656"/>
            <a:ext cx="4033607" cy="605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99352" y="332656"/>
            <a:ext cx="4040376" cy="6050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0231" y="3903732"/>
            <a:ext cx="2693617" cy="2479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
        <p:nvSpPr>
          <p:cNvPr id="2" name="Titre 1"/>
          <p:cNvSpPr>
            <a:spLocks noGrp="1"/>
          </p:cNvSpPr>
          <p:nvPr>
            <p:ph type="title"/>
          </p:nvPr>
        </p:nvSpPr>
        <p:spPr>
          <a:xfrm>
            <a:off x="445876" y="332656"/>
            <a:ext cx="1677852" cy="2016224"/>
          </a:xfrm>
          <a:solidFill>
            <a:schemeClr val="accent6">
              <a:lumMod val="20000"/>
              <a:lumOff val="80000"/>
            </a:schemeClr>
          </a:solidFill>
        </p:spPr>
        <p:txBody>
          <a:bodyPr>
            <a:noAutofit/>
          </a:bodyPr>
          <a:lstStyle/>
          <a:p>
            <a:r>
              <a:rPr lang="fr-CH" sz="3000" dirty="0" smtClean="0"/>
              <a:t>D’autres profitent de la situation</a:t>
            </a:r>
            <a:endParaRPr lang="fr-CH" sz="3000" dirty="0"/>
          </a:p>
        </p:txBody>
      </p:sp>
    </p:spTree>
    <p:extLst>
      <p:ext uri="{BB962C8B-B14F-4D97-AF65-F5344CB8AC3E}">
        <p14:creationId xmlns:p14="http://schemas.microsoft.com/office/powerpoint/2010/main" val="1323831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8934" y="273050"/>
            <a:ext cx="3644994" cy="1964016"/>
          </a:xfrm>
          <a:solidFill>
            <a:schemeClr val="accent6">
              <a:lumMod val="20000"/>
              <a:lumOff val="80000"/>
            </a:schemeClr>
          </a:solidFill>
        </p:spPr>
        <p:txBody>
          <a:bodyPr>
            <a:noAutofit/>
          </a:bodyPr>
          <a:lstStyle/>
          <a:p>
            <a:r>
              <a:rPr lang="fr-CH" sz="2800" dirty="0" smtClean="0"/>
              <a:t>Même les reptiles aiment la chaleur du bois en terrasse mais aussi comme abri</a:t>
            </a:r>
            <a:endParaRPr lang="fr-CH" sz="2800" dirty="0"/>
          </a:p>
        </p:txBody>
      </p:sp>
      <p:sp>
        <p:nvSpPr>
          <p:cNvPr id="3" name="Espace réservé du contenu 2"/>
          <p:cNvSpPr>
            <a:spLocks noGrp="1"/>
          </p:cNvSpPr>
          <p:nvPr>
            <p:ph idx="1"/>
          </p:nvPr>
        </p:nvSpPr>
        <p:spPr/>
        <p:txBody>
          <a:bodyPr/>
          <a:lstStyle/>
          <a:p>
            <a:endParaRPr lang="fr-CH" dirty="0"/>
          </a:p>
        </p:txBody>
      </p:sp>
      <p:pic>
        <p:nvPicPr>
          <p:cNvPr id="614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78934" y="2237066"/>
            <a:ext cx="4935070" cy="4144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3928" y="260649"/>
            <a:ext cx="4808120" cy="344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14004" y="3708455"/>
            <a:ext cx="3518044" cy="267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Tree>
    <p:extLst>
      <p:ext uri="{BB962C8B-B14F-4D97-AF65-F5344CB8AC3E}">
        <p14:creationId xmlns:p14="http://schemas.microsoft.com/office/powerpoint/2010/main" val="251695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267745" y="548681"/>
            <a:ext cx="6647656" cy="577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1030" y="3140968"/>
            <a:ext cx="3178324" cy="317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5263250" y="554742"/>
            <a:ext cx="3652151" cy="2736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
        <p:nvSpPr>
          <p:cNvPr id="2" name="Titre 1"/>
          <p:cNvSpPr>
            <a:spLocks noGrp="1"/>
          </p:cNvSpPr>
          <p:nvPr>
            <p:ph type="title"/>
          </p:nvPr>
        </p:nvSpPr>
        <p:spPr>
          <a:xfrm>
            <a:off x="451411" y="548680"/>
            <a:ext cx="3472517" cy="2592288"/>
          </a:xfrm>
          <a:solidFill>
            <a:schemeClr val="accent6">
              <a:lumMod val="20000"/>
              <a:lumOff val="80000"/>
            </a:schemeClr>
          </a:solidFill>
        </p:spPr>
        <p:txBody>
          <a:bodyPr>
            <a:noAutofit/>
          </a:bodyPr>
          <a:lstStyle/>
          <a:p>
            <a:r>
              <a:rPr lang="fr-CH" sz="3000" dirty="0" smtClean="0"/>
              <a:t>Le confort du bois :</a:t>
            </a:r>
            <a:br>
              <a:rPr lang="fr-CH" sz="3000" dirty="0" smtClean="0"/>
            </a:br>
            <a:r>
              <a:rPr lang="fr-CH" sz="3000" dirty="0" smtClean="0"/>
              <a:t>ils sont nombreux à l’apprécier … parfois même de la cave au grenier !</a:t>
            </a:r>
            <a:endParaRPr lang="fr-CH" sz="3000" dirty="0"/>
          </a:p>
        </p:txBody>
      </p:sp>
    </p:spTree>
    <p:extLst>
      <p:ext uri="{BB962C8B-B14F-4D97-AF65-F5344CB8AC3E}">
        <p14:creationId xmlns:p14="http://schemas.microsoft.com/office/powerpoint/2010/main" val="3894318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04373" y="0"/>
            <a:ext cx="5098098" cy="407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60939" y="548680"/>
            <a:ext cx="3343433" cy="1447504"/>
          </a:xfrm>
          <a:solidFill>
            <a:schemeClr val="accent6">
              <a:lumMod val="20000"/>
              <a:lumOff val="80000"/>
            </a:schemeClr>
          </a:solidFill>
        </p:spPr>
        <p:txBody>
          <a:bodyPr>
            <a:noAutofit/>
          </a:bodyPr>
          <a:lstStyle/>
          <a:p>
            <a:r>
              <a:rPr lang="fr-CH" sz="3000" dirty="0" smtClean="0"/>
              <a:t>L’être humain n’apprécie pas toujours mais… </a:t>
            </a:r>
            <a:endParaRPr lang="fr-CH" sz="3000" dirty="0"/>
          </a:p>
        </p:txBody>
      </p:sp>
      <p:pic>
        <p:nvPicPr>
          <p:cNvPr id="8195"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590"/>
          <a:stretch/>
        </p:blipFill>
        <p:spPr bwMode="auto">
          <a:xfrm>
            <a:off x="3393403" y="3442447"/>
            <a:ext cx="5525546" cy="3092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73968" y="4222576"/>
            <a:ext cx="3810000" cy="2312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pic>
        <p:nvPicPr>
          <p:cNvPr id="6" name="Image 5"/>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60939" y="1996184"/>
            <a:ext cx="3343434" cy="2224904"/>
          </a:xfrm>
          <a:prstGeom prst="rect">
            <a:avLst/>
          </a:prstGeom>
        </p:spPr>
      </p:pic>
    </p:spTree>
    <p:extLst>
      <p:ext uri="{BB962C8B-B14F-4D97-AF65-F5344CB8AC3E}">
        <p14:creationId xmlns:p14="http://schemas.microsoft.com/office/powerpoint/2010/main" val="3498630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394720" cy="1139726"/>
          </a:xfrm>
          <a:solidFill>
            <a:schemeClr val="accent6">
              <a:lumMod val="20000"/>
              <a:lumOff val="80000"/>
            </a:schemeClr>
          </a:solidFill>
        </p:spPr>
        <p:txBody>
          <a:bodyPr>
            <a:normAutofit/>
          </a:bodyPr>
          <a:lstStyle/>
          <a:p>
            <a:r>
              <a:rPr lang="fr-CH" sz="3000" dirty="0" smtClean="0"/>
              <a:t>…il n’hésite </a:t>
            </a:r>
            <a:r>
              <a:rPr lang="fr-CH" sz="3000" dirty="0"/>
              <a:t>pas à construire en </a:t>
            </a:r>
            <a:r>
              <a:rPr lang="fr-CH" sz="3000" dirty="0" smtClean="0"/>
              <a:t>bois…</a:t>
            </a:r>
            <a:endParaRPr lang="fr-CH" sz="3000" dirty="0"/>
          </a:p>
        </p:txBody>
      </p:sp>
      <p:sp>
        <p:nvSpPr>
          <p:cNvPr id="4" name="Espace réservé du texte 3"/>
          <p:cNvSpPr>
            <a:spLocks noGrp="1"/>
          </p:cNvSpPr>
          <p:nvPr>
            <p:ph type="body" sz="half" idx="2"/>
          </p:nvPr>
        </p:nvSpPr>
        <p:spPr/>
        <p:txBody>
          <a:bodyPr/>
          <a:lstStyle/>
          <a:p>
            <a:endParaRPr lang="fr-CH" dirty="0"/>
          </a:p>
        </p:txBody>
      </p:sp>
      <p:pic>
        <p:nvPicPr>
          <p:cNvPr id="1126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543" y="3777294"/>
            <a:ext cx="3399671" cy="254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4438" y="1412776"/>
            <a:ext cx="3367482" cy="2525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5"/>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a:off x="3792852" y="3140968"/>
            <a:ext cx="5111750" cy="3184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851920" y="309402"/>
            <a:ext cx="5052682" cy="346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6109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3050"/>
            <a:ext cx="1944216" cy="3186740"/>
          </a:xfrm>
          <a:solidFill>
            <a:schemeClr val="accent6">
              <a:lumMod val="20000"/>
              <a:lumOff val="80000"/>
            </a:schemeClr>
          </a:solidFill>
        </p:spPr>
        <p:txBody>
          <a:bodyPr>
            <a:normAutofit/>
          </a:bodyPr>
          <a:lstStyle/>
          <a:p>
            <a:r>
              <a:rPr lang="fr-CH" sz="3000" dirty="0" smtClean="0"/>
              <a:t>… de vraies maisons ! …pour d’autres que lui…</a:t>
            </a:r>
            <a:r>
              <a:rPr lang="fr-CH" sz="2400" dirty="0" smtClean="0"/>
              <a:t/>
            </a:r>
            <a:br>
              <a:rPr lang="fr-CH" sz="2400" dirty="0" smtClean="0"/>
            </a:br>
            <a:endParaRPr lang="fr-CH" dirty="0"/>
          </a:p>
        </p:txBody>
      </p:sp>
      <p:sp>
        <p:nvSpPr>
          <p:cNvPr id="3" name="Espace réservé du contenu 2"/>
          <p:cNvSpPr>
            <a:spLocks noGrp="1"/>
          </p:cNvSpPr>
          <p:nvPr>
            <p:ph idx="1"/>
          </p:nvPr>
        </p:nvSpPr>
        <p:spPr/>
        <p:txBody>
          <a:bodyPr/>
          <a:lstStyle/>
          <a:p>
            <a:endParaRPr lang="fr-CH"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44344" y="277540"/>
            <a:ext cx="2736304" cy="3642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33483" y="294252"/>
            <a:ext cx="2214980" cy="3328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153716" y="3459790"/>
            <a:ext cx="3594747" cy="269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pic>
        <p:nvPicPr>
          <p:cNvPr id="11"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195736" y="277539"/>
            <a:ext cx="2388496" cy="3188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07658" y="3459790"/>
            <a:ext cx="5764112" cy="269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0722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CH" dirty="0"/>
          </a:p>
        </p:txBody>
      </p:sp>
      <p:sp>
        <p:nvSpPr>
          <p:cNvPr id="4" name="Espace réservé du texte 3"/>
          <p:cNvSpPr>
            <a:spLocks noGrp="1"/>
          </p:cNvSpPr>
          <p:nvPr>
            <p:ph type="body" sz="half" idx="2"/>
          </p:nvPr>
        </p:nvSpPr>
        <p:spPr/>
        <p:txBody>
          <a:bodyPr/>
          <a:lstStyle/>
          <a:p>
            <a:r>
              <a:rPr lang="fr-CH" dirty="0" smtClean="0"/>
              <a:t>Le plus grand bâtisseur :</a:t>
            </a:r>
          </a:p>
          <a:p>
            <a:r>
              <a:rPr lang="fr-CH" dirty="0" smtClean="0"/>
              <a:t>Le castor</a:t>
            </a:r>
            <a:endParaRPr lang="fr-CH"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1259" y="3141307"/>
            <a:ext cx="8264860" cy="31719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450" t="3916" r="2746" b="6750"/>
          <a:stretch/>
        </p:blipFill>
        <p:spPr bwMode="auto">
          <a:xfrm>
            <a:off x="4211960" y="404325"/>
            <a:ext cx="4519609" cy="2880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pied de page 6"/>
          <p:cNvSpPr>
            <a:spLocks noGrp="1"/>
          </p:cNvSpPr>
          <p:nvPr>
            <p:ph type="ftr" sz="quarter" idx="11"/>
          </p:nvPr>
        </p:nvSpPr>
        <p:spPr>
          <a:xfrm>
            <a:off x="0" y="6356351"/>
            <a:ext cx="9144000" cy="501649"/>
          </a:xfrm>
          <a:solidFill>
            <a:schemeClr val="accent6">
              <a:lumMod val="20000"/>
              <a:lumOff val="80000"/>
            </a:schemeClr>
          </a:solidFill>
        </p:spPr>
        <p:txBody>
          <a:bodyPr/>
          <a:lstStyle/>
          <a:p>
            <a:r>
              <a:rPr lang="fr-CH" dirty="0" smtClean="0">
                <a:solidFill>
                  <a:schemeClr val="tx1"/>
                </a:solidFill>
              </a:rPr>
              <a:t>Forum </a:t>
            </a:r>
            <a:r>
              <a:rPr lang="fr-CH" dirty="0" err="1" smtClean="0">
                <a:solidFill>
                  <a:schemeClr val="tx1"/>
                </a:solidFill>
              </a:rPr>
              <a:t>Lignum</a:t>
            </a:r>
            <a:r>
              <a:rPr lang="fr-CH" dirty="0" smtClean="0">
                <a:solidFill>
                  <a:schemeClr val="tx1"/>
                </a:solidFill>
              </a:rPr>
              <a:t> 28 mai 2013 – Intervention Christina Meissner</a:t>
            </a:r>
            <a:endParaRPr lang="fr-CH" dirty="0">
              <a:solidFill>
                <a:schemeClr val="tx1"/>
              </a:solidFill>
            </a:endParaRPr>
          </a:p>
        </p:txBody>
      </p:sp>
      <p:sp>
        <p:nvSpPr>
          <p:cNvPr id="9" name="ZoneTexte 8"/>
          <p:cNvSpPr txBox="1"/>
          <p:nvPr/>
        </p:nvSpPr>
        <p:spPr>
          <a:xfrm>
            <a:off x="521259" y="404664"/>
            <a:ext cx="3690701" cy="2862322"/>
          </a:xfrm>
          <a:prstGeom prst="rect">
            <a:avLst/>
          </a:prstGeom>
          <a:solidFill>
            <a:schemeClr val="accent6">
              <a:lumMod val="20000"/>
              <a:lumOff val="80000"/>
            </a:schemeClr>
          </a:solidFill>
          <a:ln>
            <a:solidFill>
              <a:schemeClr val="bg2">
                <a:lumMod val="50000"/>
              </a:schemeClr>
            </a:solidFill>
          </a:ln>
        </p:spPr>
        <p:txBody>
          <a:bodyPr wrap="square" rtlCol="0">
            <a:spAutoFit/>
          </a:bodyPr>
          <a:lstStyle/>
          <a:p>
            <a:r>
              <a:rPr lang="fr-CH" sz="3000" b="1" dirty="0" smtClean="0"/>
              <a:t>La nature montre l’exemple, </a:t>
            </a:r>
          </a:p>
          <a:p>
            <a:r>
              <a:rPr lang="fr-CH" sz="3000" b="1" dirty="0" smtClean="0"/>
              <a:t>à nous de la suivre,</a:t>
            </a:r>
          </a:p>
          <a:p>
            <a:r>
              <a:rPr lang="fr-CH" sz="3000" b="1" dirty="0" smtClean="0"/>
              <a:t>ici et maintenant, pour construire en bois indigène !</a:t>
            </a:r>
            <a:endParaRPr lang="fr-CH" sz="3000" b="1" dirty="0"/>
          </a:p>
        </p:txBody>
      </p:sp>
    </p:spTree>
    <p:extLst>
      <p:ext uri="{BB962C8B-B14F-4D97-AF65-F5344CB8AC3E}">
        <p14:creationId xmlns:p14="http://schemas.microsoft.com/office/powerpoint/2010/main" val="215161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1332</TotalTime>
  <Words>661</Words>
  <Application>Microsoft Office PowerPoint</Application>
  <PresentationFormat>Affichage à l'écran (4:3)</PresentationFormat>
  <Paragraphs>66</Paragraphs>
  <Slides>12</Slides>
  <Notes>12</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Présentation PowerPoint</vt:lpstr>
      <vt:lpstr>Un foyer en bois indigène: pour certains, un jeu de construction !</vt:lpstr>
      <vt:lpstr>D’autres profitent de la situation</vt:lpstr>
      <vt:lpstr>Même les reptiles aiment la chaleur du bois en terrasse mais aussi comme abri</vt:lpstr>
      <vt:lpstr>Le confort du bois : ils sont nombreux à l’apprécier … parfois même de la cave au grenier !</vt:lpstr>
      <vt:lpstr>L’être humain n’apprécie pas toujours mais… </vt:lpstr>
      <vt:lpstr>…il n’hésite pas à construire en bois…</vt:lpstr>
      <vt:lpstr>… de vraies maisons ! …pour d’autres que lui… </vt:lpstr>
      <vt:lpstr>Présentation PowerPoint</vt:lpstr>
      <vt:lpstr>Motion 2023</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meissnerch</dc:creator>
  <cp:lastModifiedBy>meissnerch</cp:lastModifiedBy>
  <cp:revision>20</cp:revision>
  <cp:lastPrinted>2013-05-28T11:43:37Z</cp:lastPrinted>
  <dcterms:created xsi:type="dcterms:W3CDTF">2013-05-27T13:39:00Z</dcterms:created>
  <dcterms:modified xsi:type="dcterms:W3CDTF">2013-06-04T08:28:09Z</dcterms:modified>
</cp:coreProperties>
</file>